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April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April 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April 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5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April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April 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2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April 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6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April 4,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April 4,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April 4,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April 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1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April 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1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April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94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11F4D251-B7D8-402D-950A-F9D15396E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1182B-78E4-433C-9E38-B0C04BEDD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1935" y="1059765"/>
            <a:ext cx="5015638" cy="43253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 dirty="0"/>
              <a:t>5 Top Tips for Starting Secondary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6C53D-9DEE-C665-43ED-4627EF7F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21" r="2042" b="2"/>
          <a:stretch/>
        </p:blipFill>
        <p:spPr>
          <a:xfrm>
            <a:off x="1" y="10"/>
            <a:ext cx="5662934" cy="6857990"/>
          </a:xfrm>
          <a:custGeom>
            <a:avLst/>
            <a:gdLst/>
            <a:ahLst/>
            <a:cxnLst/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472355" y="1021447"/>
                  <a:pt x="4263593" y="1948936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0" name="Freeform 10">
            <a:extLst>
              <a:ext uri="{FF2B5EF4-FFF2-40B4-BE49-F238E27FC236}">
                <a16:creationId xmlns:a16="http://schemas.microsoft.com/office/drawing/2014/main" id="{E67870A8-BE17-461C-AD58-035AD7FA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C9A4CB2C-B9E1-40A2-9F34-5EB2139DC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0" y="1754908"/>
            <a:ext cx="3457183" cy="48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7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11" y="203563"/>
            <a:ext cx="10728322" cy="1477328"/>
          </a:xfrm>
        </p:spPr>
        <p:txBody>
          <a:bodyPr>
            <a:normAutofit/>
          </a:bodyPr>
          <a:lstStyle/>
          <a:p>
            <a:pPr fontAlgn="base"/>
            <a:r>
              <a:rPr lang="en-GB" sz="4400" b="1" i="0" dirty="0">
                <a:effectLst/>
                <a:latin typeface="barlow-medium"/>
              </a:rPr>
              <a:t>1. Get involved!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11" y="1311565"/>
            <a:ext cx="10728325" cy="4622436"/>
          </a:xfrm>
        </p:spPr>
        <p:txBody>
          <a:bodyPr>
            <a:normAutofit fontScale="85000" lnSpcReduction="10000"/>
          </a:bodyPr>
          <a:lstStyle/>
          <a:p>
            <a:pPr marL="0" indent="0" algn="l" fontAlgn="base">
              <a:buNone/>
            </a:pPr>
            <a:r>
              <a:rPr lang="en-GB" sz="3200" b="1" i="0" dirty="0">
                <a:effectLst/>
                <a:latin typeface="barlow-medium"/>
              </a:rPr>
              <a:t>Extra-curricular activities are a great opportunity to build confidence, learn new skills outside of the classroom and make friends.</a:t>
            </a:r>
          </a:p>
          <a:p>
            <a:pPr marL="0" indent="0" algn="l" fontAlgn="base">
              <a:buNone/>
            </a:pPr>
            <a:endParaRPr lang="en-GB" sz="3200" b="1" dirty="0">
              <a:latin typeface="barlow-medium"/>
            </a:endParaRPr>
          </a:p>
          <a:p>
            <a:pPr marL="0" indent="0" algn="l" fontAlgn="base">
              <a:buNone/>
            </a:pPr>
            <a:r>
              <a:rPr lang="en-GB" sz="3200" b="1" i="0" dirty="0">
                <a:effectLst/>
                <a:latin typeface="barlow-medium"/>
              </a:rPr>
              <a:t>These experiences are often the special things you remember about secondary school and they also look great on your C.V. and college applications!</a:t>
            </a:r>
          </a:p>
          <a:p>
            <a:pPr marL="0" indent="0" algn="l" fontAlgn="base">
              <a:buNone/>
            </a:pPr>
            <a:endParaRPr lang="en-GB" sz="3200" b="1" dirty="0">
              <a:latin typeface="barlow-medium"/>
            </a:endParaRPr>
          </a:p>
          <a:p>
            <a:pPr marL="0" indent="0" algn="l" fontAlgn="base">
              <a:buNone/>
            </a:pPr>
            <a:r>
              <a:rPr lang="en-GB" sz="3200" b="1" i="0" dirty="0">
                <a:effectLst/>
                <a:latin typeface="barlow-medium"/>
              </a:rPr>
              <a:t>Join in and have fun!</a:t>
            </a:r>
            <a:endParaRPr lang="en-GB" sz="3200" b="1" i="0" dirty="0">
              <a:effectLst/>
            </a:endParaRPr>
          </a:p>
        </p:txBody>
      </p:sp>
      <p:pic>
        <p:nvPicPr>
          <p:cNvPr id="1028" name="Picture 4" descr="Image result for cartoon school clubs">
            <a:extLst>
              <a:ext uri="{FF2B5EF4-FFF2-40B4-BE49-F238E27FC236}">
                <a16:creationId xmlns:a16="http://schemas.microsoft.com/office/drawing/2014/main" id="{B2C56EF6-9A45-457F-9438-8C5936B1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11" y="5052060"/>
            <a:ext cx="3667125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6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81" y="600727"/>
            <a:ext cx="10728322" cy="1477328"/>
          </a:xfrm>
        </p:spPr>
        <p:txBody>
          <a:bodyPr>
            <a:normAutofit/>
          </a:bodyPr>
          <a:lstStyle/>
          <a:p>
            <a:pPr fontAlgn="base"/>
            <a:r>
              <a:rPr lang="en-GB" sz="4400" b="1" dirty="0">
                <a:latin typeface="barlow-medium"/>
              </a:rPr>
              <a:t>2</a:t>
            </a:r>
            <a:r>
              <a:rPr lang="en-GB" sz="4400" b="1" i="0" dirty="0">
                <a:effectLst/>
                <a:latin typeface="barlow-medium"/>
              </a:rPr>
              <a:t>. Get Organised!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78" y="1850530"/>
            <a:ext cx="9365247" cy="4528542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en-GB" sz="3600" b="0" i="0" dirty="0">
                <a:effectLst/>
                <a:latin typeface="barlow-medium"/>
              </a:rPr>
              <a:t> </a:t>
            </a:r>
            <a:r>
              <a:rPr lang="en-GB" sz="3600" b="1" i="0" dirty="0">
                <a:effectLst/>
                <a:latin typeface="barlow-medium"/>
              </a:rPr>
              <a:t>Organise your school bag the night before - ensure all homework and school equipment are packed.</a:t>
            </a:r>
          </a:p>
          <a:p>
            <a:pPr algn="l" fontAlgn="base"/>
            <a:endParaRPr lang="en-GB" sz="3600" b="1" dirty="0">
              <a:latin typeface="barlow-medium"/>
            </a:endParaRPr>
          </a:p>
          <a:p>
            <a:pPr algn="l" fontAlgn="base"/>
            <a:r>
              <a:rPr lang="en-GB" sz="3600" b="1" dirty="0">
                <a:latin typeface="barlow-medium"/>
              </a:rPr>
              <a:t>Back your exercise books and use folders to keep your work neat and presentable. </a:t>
            </a:r>
            <a:r>
              <a:rPr lang="en-GB" sz="3600" b="1" i="0" dirty="0">
                <a:effectLst/>
                <a:latin typeface="barlow-medium"/>
              </a:rPr>
              <a:t> </a:t>
            </a:r>
            <a:endParaRPr lang="en-GB" sz="3600" b="1" i="0" dirty="0">
              <a:effectLst/>
            </a:endParaRPr>
          </a:p>
          <a:p>
            <a:pPr marL="0" indent="0">
              <a:buNone/>
            </a:pPr>
            <a:br>
              <a:rPr lang="en-GB" b="0" i="0" dirty="0">
                <a:effectLst/>
              </a:rPr>
            </a:br>
            <a:endParaRPr lang="en-GB" dirty="0"/>
          </a:p>
        </p:txBody>
      </p:sp>
      <p:pic>
        <p:nvPicPr>
          <p:cNvPr id="2050" name="Picture 2" descr="Image result for cartoon packing school bag">
            <a:extLst>
              <a:ext uri="{FF2B5EF4-FFF2-40B4-BE49-F238E27FC236}">
                <a16:creationId xmlns:a16="http://schemas.microsoft.com/office/drawing/2014/main" id="{E72B1482-2F69-4FF9-A2E8-0BEF90046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1"/>
          <a:stretch/>
        </p:blipFill>
        <p:spPr bwMode="auto">
          <a:xfrm>
            <a:off x="9925050" y="346722"/>
            <a:ext cx="1828800" cy="23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1AB27-B4DE-4BFD-9286-D04D05AC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967" y="4779946"/>
            <a:ext cx="2863033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18" y="193429"/>
            <a:ext cx="5292873" cy="1477328"/>
          </a:xfrm>
        </p:spPr>
        <p:txBody>
          <a:bodyPr>
            <a:normAutofit/>
          </a:bodyPr>
          <a:lstStyle/>
          <a:p>
            <a:pPr fontAlgn="base"/>
            <a:r>
              <a:rPr lang="en-GB" sz="3600" b="1" dirty="0">
                <a:latin typeface="barlow-medium"/>
              </a:rPr>
              <a:t>3. Don’t leave things until the last minute!</a:t>
            </a:r>
            <a:endParaRPr lang="en-GB" sz="36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62FAFE7-02FE-4A84-AD74-74632F467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r="2592" b="-3"/>
          <a:stretch/>
        </p:blipFill>
        <p:spPr bwMode="auto">
          <a:xfrm>
            <a:off x="142294" y="1864186"/>
            <a:ext cx="5078861" cy="3755563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504" y="395475"/>
            <a:ext cx="5298345" cy="693819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GB" sz="3400" b="1" i="0" dirty="0">
                <a:effectLst/>
                <a:latin typeface="barlow-medium"/>
              </a:rPr>
              <a:t> Establish the best routine for you to make sure that homework and revision is done on time and to the best standard.  </a:t>
            </a:r>
          </a:p>
          <a:p>
            <a:pPr fontAlgn="base"/>
            <a:endParaRPr lang="en-GB" sz="3400" b="1" i="0" dirty="0">
              <a:effectLst/>
              <a:latin typeface="barlow-medium"/>
            </a:endParaRPr>
          </a:p>
          <a:p>
            <a:pPr fontAlgn="base"/>
            <a:r>
              <a:rPr lang="en-GB" sz="3400" b="1" i="0" dirty="0">
                <a:effectLst/>
                <a:latin typeface="barlow-medium"/>
              </a:rPr>
              <a:t>Don't wait for things to come to you!</a:t>
            </a:r>
          </a:p>
          <a:p>
            <a:pPr fontAlgn="base"/>
            <a:endParaRPr lang="en-GB" sz="3400" b="1" i="0" dirty="0">
              <a:effectLst/>
              <a:latin typeface="barlow-medium"/>
            </a:endParaRPr>
          </a:p>
          <a:p>
            <a:pPr fontAlgn="base"/>
            <a:r>
              <a:rPr lang="en-GB" sz="3400" b="1" dirty="0">
                <a:latin typeface="barlow-medium"/>
              </a:rPr>
              <a:t>I</a:t>
            </a:r>
            <a:r>
              <a:rPr lang="en-GB" sz="3400" b="1" i="0" dirty="0">
                <a:effectLst/>
                <a:latin typeface="barlow-medium"/>
              </a:rPr>
              <a:t>f you think you’d benefit from a Learning or Peer </a:t>
            </a:r>
            <a:r>
              <a:rPr lang="en-GB" sz="3400" b="1" dirty="0">
                <a:latin typeface="barlow-medium"/>
              </a:rPr>
              <a:t>M</a:t>
            </a:r>
            <a:r>
              <a:rPr lang="en-GB" sz="3400" b="1" i="0" dirty="0">
                <a:effectLst/>
                <a:latin typeface="barlow-medium"/>
              </a:rPr>
              <a:t>entor, speak to Dr Saunders.  </a:t>
            </a:r>
          </a:p>
          <a:p>
            <a:pPr fontAlgn="base"/>
            <a:endParaRPr lang="en-GB" sz="3400" b="1" dirty="0">
              <a:latin typeface="barlow-medium"/>
            </a:endParaRPr>
          </a:p>
          <a:p>
            <a:pPr fontAlgn="base"/>
            <a:r>
              <a:rPr lang="en-GB" sz="3400" b="1" i="0" dirty="0">
                <a:effectLst/>
                <a:latin typeface="barlow-medium"/>
              </a:rPr>
              <a:t>Want homework or revision planners?  </a:t>
            </a:r>
            <a:r>
              <a:rPr lang="en-GB" sz="3400" b="1" dirty="0">
                <a:latin typeface="barlow-medium"/>
              </a:rPr>
              <a:t>A</a:t>
            </a:r>
            <a:r>
              <a:rPr lang="en-GB" sz="3400" b="1" i="0" dirty="0">
                <a:effectLst/>
                <a:latin typeface="barlow-medium"/>
              </a:rPr>
              <a:t>sk your tutor, HOY, Miss Palmer/Mrs Wade or Dr Saunders.</a:t>
            </a:r>
            <a:endParaRPr lang="en-GB" sz="34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846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81" y="600727"/>
            <a:ext cx="10728322" cy="1477328"/>
          </a:xfrm>
        </p:spPr>
        <p:txBody>
          <a:bodyPr>
            <a:normAutofit/>
          </a:bodyPr>
          <a:lstStyle/>
          <a:p>
            <a:pPr fontAlgn="base"/>
            <a:r>
              <a:rPr lang="en-GB" sz="3600" b="1" dirty="0">
                <a:latin typeface="barlow-medium"/>
              </a:rPr>
              <a:t>4. Make good use of SIMS and a planner!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19" y="1957982"/>
            <a:ext cx="10728325" cy="3925582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en-GB" sz="2800" b="1" i="0" dirty="0">
                <a:effectLst/>
                <a:latin typeface="barlow-medium"/>
              </a:rPr>
              <a:t> </a:t>
            </a:r>
            <a:r>
              <a:rPr lang="en-GB" sz="3200" b="1" i="0" dirty="0">
                <a:effectLst/>
                <a:latin typeface="barlow-medium"/>
              </a:rPr>
              <a:t>Check SIMS every night.  Write down homework/key tasks and tick them off when completed. </a:t>
            </a:r>
          </a:p>
          <a:p>
            <a:pPr algn="l" fontAlgn="base"/>
            <a:endParaRPr lang="en-GB" sz="3200" b="1" dirty="0">
              <a:latin typeface="barlow-medium"/>
            </a:endParaRPr>
          </a:p>
          <a:p>
            <a:pPr algn="l" fontAlgn="base"/>
            <a:r>
              <a:rPr lang="en-GB" sz="3200" b="1" i="0" dirty="0">
                <a:effectLst/>
                <a:latin typeface="barlow-medium"/>
              </a:rPr>
              <a:t>If you don't understand something, speak to your teacher ahead of the deadline. </a:t>
            </a:r>
          </a:p>
          <a:p>
            <a:pPr algn="l" fontAlgn="base"/>
            <a:endParaRPr lang="en-GB" sz="3200" b="1" dirty="0">
              <a:latin typeface="barlow-medium"/>
            </a:endParaRPr>
          </a:p>
          <a:p>
            <a:pPr algn="l" fontAlgn="base"/>
            <a:r>
              <a:rPr lang="en-GB" sz="3200" b="1" i="0" dirty="0">
                <a:effectLst/>
                <a:latin typeface="barlow-medium"/>
              </a:rPr>
              <a:t>Start good study habits early!</a:t>
            </a:r>
            <a:endParaRPr lang="en-GB" sz="3200" b="1" i="0" dirty="0">
              <a:effectLst/>
            </a:endParaRPr>
          </a:p>
        </p:txBody>
      </p:sp>
      <p:pic>
        <p:nvPicPr>
          <p:cNvPr id="4100" name="Picture 4" descr="Image result for homework">
            <a:extLst>
              <a:ext uri="{FF2B5EF4-FFF2-40B4-BE49-F238E27FC236}">
                <a16:creationId xmlns:a16="http://schemas.microsoft.com/office/drawing/2014/main" id="{109153ED-250C-4583-9B76-B9ACEDD87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44" y="4576763"/>
            <a:ext cx="40767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6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1D3B63D-97A2-43B6-B140-7FADB9C54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9AB3E9-A7F5-451B-8FC3-9BBE5305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24" y="740"/>
            <a:ext cx="6623775" cy="1477328"/>
          </a:xfrm>
        </p:spPr>
        <p:txBody>
          <a:bodyPr wrap="square" anchor="ctr">
            <a:normAutofit/>
          </a:bodyPr>
          <a:lstStyle/>
          <a:p>
            <a:pPr fontAlgn="base"/>
            <a:r>
              <a:rPr lang="en-GB" sz="4000" b="1" dirty="0">
                <a:latin typeface="barlow-medium"/>
              </a:rPr>
              <a:t>5. </a:t>
            </a:r>
            <a:r>
              <a:rPr lang="en-GB" sz="4000" b="1" i="0" dirty="0">
                <a:effectLst/>
                <a:latin typeface="barlow-medium"/>
              </a:rPr>
              <a:t>Know who can help you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25" y="1336239"/>
            <a:ext cx="5861775" cy="5267761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GB" sz="2400" b="1" i="0" dirty="0">
                <a:effectLst/>
                <a:latin typeface="barlow-medium"/>
              </a:rPr>
              <a:t> Your tutor, Head of Year and subject teachers are here to help you. </a:t>
            </a:r>
          </a:p>
          <a:p>
            <a:pPr fontAlgn="base">
              <a:lnSpc>
                <a:spcPct val="110000"/>
              </a:lnSpc>
            </a:pPr>
            <a:endParaRPr lang="en-GB" sz="2400" b="1" dirty="0">
              <a:latin typeface="barlow-medium"/>
            </a:endParaRPr>
          </a:p>
          <a:p>
            <a:pPr fontAlgn="base">
              <a:lnSpc>
                <a:spcPct val="110000"/>
              </a:lnSpc>
            </a:pPr>
            <a:r>
              <a:rPr lang="en-GB" sz="2400" b="1" i="0" dirty="0">
                <a:effectLst/>
                <a:latin typeface="barlow-medium"/>
              </a:rPr>
              <a:t>Know where to go to get help if you need it.</a:t>
            </a:r>
          </a:p>
          <a:p>
            <a:pPr fontAlgn="base">
              <a:lnSpc>
                <a:spcPct val="110000"/>
              </a:lnSpc>
            </a:pPr>
            <a:endParaRPr lang="en-GB" sz="2400" b="1" dirty="0">
              <a:latin typeface="barlow-medium"/>
            </a:endParaRPr>
          </a:p>
          <a:p>
            <a:pPr fontAlgn="base">
              <a:lnSpc>
                <a:spcPct val="110000"/>
              </a:lnSpc>
            </a:pPr>
            <a:r>
              <a:rPr lang="en-GB" sz="2400" b="1" dirty="0">
                <a:latin typeface="barlow-medium"/>
              </a:rPr>
              <a:t>T</a:t>
            </a:r>
            <a:r>
              <a:rPr lang="en-GB" sz="2400" b="1" i="0" dirty="0">
                <a:effectLst/>
                <a:latin typeface="barlow-medium"/>
              </a:rPr>
              <a:t>eachers are a brilliant resource.  If you don’t understand something in class, put up your hand and wait patiently.  Speak to them at the end of the lesson if you are struggling.</a:t>
            </a:r>
            <a:endParaRPr lang="en-GB" sz="2400" b="1" i="0" dirty="0">
              <a:effectLst/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C18209AB-0B71-469C-A9A0-49F9D978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363" y="1525313"/>
            <a:ext cx="4762961" cy="3798711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83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1D3B63D-97A2-43B6-B140-7FADB9C54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99AB3E9-A7F5-451B-8FC3-9BBE5305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7BED1-AA34-4F93-814F-8A366C356BBD}"/>
              </a:ext>
            </a:extLst>
          </p:cNvPr>
          <p:cNvSpPr txBox="1"/>
          <p:nvPr/>
        </p:nvSpPr>
        <p:spPr>
          <a:xfrm>
            <a:off x="457798" y="533469"/>
            <a:ext cx="6598783" cy="57824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800" b="1" spc="20" dirty="0">
                <a:solidFill>
                  <a:schemeClr val="tx1">
                    <a:alpha val="58000"/>
                  </a:schemeClr>
                </a:solidFill>
              </a:rPr>
              <a:t>Starting Secondary School is an exciting, but also nerve-wracking experience. 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2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800" b="1" spc="20" dirty="0">
                <a:solidFill>
                  <a:schemeClr val="tx1">
                    <a:alpha val="58000"/>
                  </a:schemeClr>
                </a:solidFill>
              </a:rPr>
              <a:t>We all have different feelings about moving to secondary school. 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2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800" b="1" spc="20" dirty="0">
                <a:solidFill>
                  <a:schemeClr val="tx1">
                    <a:alpha val="58000"/>
                  </a:schemeClr>
                </a:solidFill>
              </a:rPr>
              <a:t>Be the best version of yourself and talk to someone if you feel overwhelmed or worried.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2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800" b="1" spc="20" dirty="0">
                <a:solidFill>
                  <a:schemeClr val="tx1">
                    <a:alpha val="58000"/>
                  </a:schemeClr>
                </a:solidFill>
              </a:rPr>
              <a:t>Remember, you are not alone.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1F26D74F-9CA6-45BC-A6FB-E1885520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5873" y="720000"/>
            <a:ext cx="4057003" cy="5409338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46814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barlow-medium</vt:lpstr>
      <vt:lpstr>Sagona Book</vt:lpstr>
      <vt:lpstr>The Hand Extrablack</vt:lpstr>
      <vt:lpstr>BlobVTI</vt:lpstr>
      <vt:lpstr>5 Top Tips for Starting Secondary School</vt:lpstr>
      <vt:lpstr>1. Get involved!</vt:lpstr>
      <vt:lpstr>2. Get Organised!</vt:lpstr>
      <vt:lpstr>3. Don’t leave things until the last minute!</vt:lpstr>
      <vt:lpstr>4. Make good use of SIMS and a planner!</vt:lpstr>
      <vt:lpstr>5. Know who can help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Top Tips for Starting Secondary School</dc:title>
  <dc:creator>Dr. R. Saunders</dc:creator>
  <cp:lastModifiedBy>Dr. R. Saunders</cp:lastModifiedBy>
  <cp:revision>9</cp:revision>
  <dcterms:created xsi:type="dcterms:W3CDTF">2022-04-02T16:30:10Z</dcterms:created>
  <dcterms:modified xsi:type="dcterms:W3CDTF">2022-04-04T08:17:45Z</dcterms:modified>
</cp:coreProperties>
</file>